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7" r:id="rId2"/>
    <p:sldId id="290" r:id="rId3"/>
    <p:sldId id="289" r:id="rId4"/>
    <p:sldId id="295" r:id="rId5"/>
    <p:sldId id="292" r:id="rId6"/>
    <p:sldId id="307" r:id="rId7"/>
    <p:sldId id="309" r:id="rId8"/>
    <p:sldId id="310" r:id="rId9"/>
    <p:sldId id="311" r:id="rId10"/>
    <p:sldId id="304" r:id="rId11"/>
    <p:sldId id="286" r:id="rId12"/>
    <p:sldId id="312" r:id="rId13"/>
    <p:sldId id="313" r:id="rId14"/>
    <p:sldId id="275" r:id="rId15"/>
    <p:sldId id="31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C0DD0-B62A-47FA-9D2F-3AC59290DD31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45B5A-0EAC-40A3-87D9-D583316EE4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5519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39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703EBC-5425-47B0-BEBF-7AE2207A01C5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87364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8600" y="2033587"/>
            <a:ext cx="3835400" cy="2413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9700" y="5528470"/>
            <a:ext cx="51943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A95B-A311-4FD7-AC8A-33AF9D575B6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F7B9-57AA-4C9C-A986-49D05063F5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025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A95B-A311-4FD7-AC8A-33AF9D575B6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F7B9-57AA-4C9C-A986-49D05063F5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666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A95B-A311-4FD7-AC8A-33AF9D575B6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F7B9-57AA-4C9C-A986-49D05063F5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289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A95B-A311-4FD7-AC8A-33AF9D575B6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F7B9-57AA-4C9C-A986-49D05063F5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778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A95B-A311-4FD7-AC8A-33AF9D575B6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F7B9-57AA-4C9C-A986-49D05063F5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987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A95B-A311-4FD7-AC8A-33AF9D575B6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F7B9-57AA-4C9C-A986-49D05063F5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810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A95B-A311-4FD7-AC8A-33AF9D575B6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F7B9-57AA-4C9C-A986-49D05063F5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579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A95B-A311-4FD7-AC8A-33AF9D575B6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F7B9-57AA-4C9C-A986-49D05063F5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9399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A95B-A311-4FD7-AC8A-33AF9D575B6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F7B9-57AA-4C9C-A986-49D05063F5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738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A95B-A311-4FD7-AC8A-33AF9D575B6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F7B9-57AA-4C9C-A986-49D05063F5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649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A95B-A311-4FD7-AC8A-33AF9D575B6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F7B9-57AA-4C9C-A986-49D05063F5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706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3A95B-A311-4FD7-AC8A-33AF9D575B6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F7B9-57AA-4C9C-A986-49D05063F5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369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none" spc="0">
          <a:ln w="6600">
            <a:solidFill>
              <a:schemeClr val="tx1"/>
            </a:solidFill>
            <a:prstDash val="solid"/>
          </a:ln>
          <a:solidFill>
            <a:srgbClr val="FFFFFF"/>
          </a:solidFill>
          <a:effectLst>
            <a:outerShdw dist="38100" dir="1380000" algn="tl" rotWithShape="0">
              <a:schemeClr val="tx1"/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u.by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u.b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u.b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98491" y="1545464"/>
            <a:ext cx="8023538" cy="2772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accent2"/>
                </a:solidFill>
                <a:effectLst/>
                <a:latin typeface="Bahnschrift Condensed" panose="020B0502040204020203" pitchFamily="34" charset="0"/>
              </a:rPr>
              <a:t>Об основных аспектах деятельности </a:t>
            </a:r>
          </a:p>
          <a:p>
            <a:pPr algn="ctr"/>
            <a:r>
              <a:rPr lang="ru-RU" dirty="0" smtClean="0">
                <a:solidFill>
                  <a:schemeClr val="accent2"/>
                </a:solidFill>
                <a:effectLst/>
                <a:latin typeface="Bahnschrift Condensed" panose="020B0502040204020203" pitchFamily="34" charset="0"/>
              </a:rPr>
              <a:t>социально-педагогической </a:t>
            </a:r>
          </a:p>
          <a:p>
            <a:pPr algn="ctr"/>
            <a:r>
              <a:rPr lang="ru-RU" dirty="0" smtClean="0">
                <a:solidFill>
                  <a:schemeClr val="accent2"/>
                </a:solidFill>
                <a:effectLst/>
                <a:latin typeface="Bahnschrift Condensed" panose="020B0502040204020203" pitchFamily="34" charset="0"/>
              </a:rPr>
              <a:t>и психологической службы </a:t>
            </a:r>
          </a:p>
          <a:p>
            <a:pPr algn="ctr"/>
            <a:r>
              <a:rPr lang="ru-RU" dirty="0" smtClean="0">
                <a:solidFill>
                  <a:schemeClr val="accent2"/>
                </a:solidFill>
                <a:effectLst/>
                <a:latin typeface="Bahnschrift Condensed" panose="020B0502040204020203" pitchFamily="34" charset="0"/>
              </a:rPr>
              <a:t>в учреждениях образования </a:t>
            </a:r>
            <a:r>
              <a:rPr lang="ru-RU" dirty="0" err="1" smtClean="0">
                <a:solidFill>
                  <a:schemeClr val="accent2"/>
                </a:solidFill>
                <a:effectLst/>
                <a:latin typeface="Bahnschrift Condensed" panose="020B0502040204020203" pitchFamily="34" charset="0"/>
              </a:rPr>
              <a:t>г.Гомеля</a:t>
            </a:r>
            <a:r>
              <a:rPr lang="ru-RU" dirty="0" smtClean="0">
                <a:solidFill>
                  <a:schemeClr val="accent2"/>
                </a:solidFill>
                <a:effectLst/>
                <a:latin typeface="Bahnschrift Condensed" panose="020B0502040204020203" pitchFamily="34" charset="0"/>
              </a:rPr>
              <a:t> </a:t>
            </a:r>
          </a:p>
          <a:p>
            <a:pPr algn="ctr"/>
            <a:r>
              <a:rPr lang="ru-RU" dirty="0" smtClean="0">
                <a:solidFill>
                  <a:schemeClr val="accent2"/>
                </a:solidFill>
                <a:effectLst/>
                <a:latin typeface="Bahnschrift Condensed" panose="020B0502040204020203" pitchFamily="34" charset="0"/>
              </a:rPr>
              <a:t>в 2020/2021 учебном году</a:t>
            </a:r>
            <a:endParaRPr lang="ru-RU" dirty="0">
              <a:solidFill>
                <a:schemeClr val="accent2"/>
              </a:solidFill>
              <a:effectLst/>
              <a:latin typeface="Bahnschrift Condensed" panose="020B0502040204020203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155325" y="5142045"/>
            <a:ext cx="5988675" cy="1329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Красовская Валентина Николаевна, главный специалист управления образования Гомельского горисполкома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anose="020F07040305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22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49899" y="1498595"/>
            <a:ext cx="8815299" cy="589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1454531" y="5764377"/>
            <a:ext cx="5815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AutoShape 4" descr="Восклицательный знак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6947" y="287977"/>
            <a:ext cx="8827946" cy="92543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МЕТОДИЧЕСКИЕ МАТЕРИАЛЫ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24" name="Заголовок 2"/>
          <p:cNvSpPr txBox="1">
            <a:spLocks/>
          </p:cNvSpPr>
          <p:nvPr/>
        </p:nvSpPr>
        <p:spPr>
          <a:xfrm>
            <a:off x="788028" y="1459595"/>
            <a:ext cx="8126776" cy="6280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профессиональные библиотечки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66947" y="2232697"/>
            <a:ext cx="8815299" cy="549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Заголовок 2"/>
          <p:cNvSpPr txBox="1">
            <a:spLocks/>
          </p:cNvSpPr>
          <p:nvPr/>
        </p:nvSpPr>
        <p:spPr>
          <a:xfrm>
            <a:off x="710868" y="2180592"/>
            <a:ext cx="8203936" cy="6496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статистические сборники, аналитические материалы по проблемам охраны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детства</a:t>
            </a:r>
            <a:endParaRPr lang="ru-RU" sz="2000" b="0" dirty="0"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85272" y="4703603"/>
            <a:ext cx="8815299" cy="547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Заголовок 2"/>
          <p:cNvSpPr txBox="1">
            <a:spLocks/>
          </p:cNvSpPr>
          <p:nvPr/>
        </p:nvSpPr>
        <p:spPr>
          <a:xfrm>
            <a:off x="737782" y="4692640"/>
            <a:ext cx="8044490" cy="589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сценарии, программы индивидуальных и групповых мероприятий (занятий,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тренингов и </a:t>
            </a:r>
            <a:r>
              <a:rPr lang="ru-RU" sz="2000" b="0" dirty="0" err="1" smtClean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др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.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)</a:t>
            </a:r>
            <a:endParaRPr lang="ru-RU" sz="2000" b="0" dirty="0"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25" name="Picture 2" descr="Восклицательный знак красный логотип Premium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27" t="55294" r="53346"/>
          <a:stretch/>
        </p:blipFill>
        <p:spPr bwMode="auto">
          <a:xfrm>
            <a:off x="149898" y="1505782"/>
            <a:ext cx="540273" cy="58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Восклицательный знак красный логотип Premium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27" t="55294" r="53346"/>
          <a:stretch/>
        </p:blipFill>
        <p:spPr bwMode="auto">
          <a:xfrm>
            <a:off x="159223" y="2210840"/>
            <a:ext cx="540273" cy="58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Восклицательный знак красный логотип Premium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27" t="55294" r="53346"/>
          <a:stretch/>
        </p:blipFill>
        <p:spPr bwMode="auto">
          <a:xfrm>
            <a:off x="166947" y="4693730"/>
            <a:ext cx="540273" cy="58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Прямоугольник 49"/>
          <p:cNvSpPr/>
          <p:nvPr/>
        </p:nvSpPr>
        <p:spPr>
          <a:xfrm>
            <a:off x="149898" y="2954919"/>
            <a:ext cx="8815299" cy="819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Заголовок 2"/>
          <p:cNvSpPr txBox="1">
            <a:spLocks/>
          </p:cNvSpPr>
          <p:nvPr/>
        </p:nvSpPr>
        <p:spPr>
          <a:xfrm>
            <a:off x="696639" y="3120970"/>
            <a:ext cx="8126776" cy="5099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195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национальные, региональные, городские, районные комплексно-целевые программы воспитания детей и молодежи, программные разработки в области реализации основ социальной </a:t>
            </a:r>
            <a:r>
              <a:rPr lang="ru-RU" sz="195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политики;</a:t>
            </a:r>
            <a:endParaRPr lang="ru-RU" sz="1950" b="0" dirty="0"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52" name="Picture 2" descr="Восклицательный знак красный логотип Premium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27" t="55294" r="53346"/>
          <a:stretch/>
        </p:blipFill>
        <p:spPr bwMode="auto">
          <a:xfrm>
            <a:off x="149897" y="2994112"/>
            <a:ext cx="540273" cy="76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149897" y="3919601"/>
            <a:ext cx="8815299" cy="589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Заголовок 2"/>
          <p:cNvSpPr txBox="1">
            <a:spLocks/>
          </p:cNvSpPr>
          <p:nvPr/>
        </p:nvSpPr>
        <p:spPr>
          <a:xfrm>
            <a:off x="690170" y="3898747"/>
            <a:ext cx="8172052" cy="6280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диагностический инструментарий (анкеты, опросники, тесты и т.д.);</a:t>
            </a:r>
          </a:p>
        </p:txBody>
      </p:sp>
      <p:pic>
        <p:nvPicPr>
          <p:cNvPr id="55" name="Picture 2" descr="Восклицательный знак красный логотип Premium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27" t="55294" r="53346"/>
          <a:stretch/>
        </p:blipFill>
        <p:spPr bwMode="auto">
          <a:xfrm>
            <a:off x="158563" y="3921001"/>
            <a:ext cx="540933" cy="589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72625" y="5394535"/>
            <a:ext cx="8815299" cy="547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Заголовок 2"/>
          <p:cNvSpPr txBox="1">
            <a:spLocks/>
          </p:cNvSpPr>
          <p:nvPr/>
        </p:nvSpPr>
        <p:spPr>
          <a:xfrm>
            <a:off x="737782" y="5396334"/>
            <a:ext cx="8044490" cy="589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материалы для информационных стендов, уголка правовых знаний, уголка профориентации и др.;</a:t>
            </a:r>
          </a:p>
        </p:txBody>
      </p:sp>
      <p:pic>
        <p:nvPicPr>
          <p:cNvPr id="26" name="Picture 2" descr="Восклицательный знак красный логотип Premium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27" t="55294" r="53346"/>
          <a:stretch/>
        </p:blipFill>
        <p:spPr bwMode="auto">
          <a:xfrm>
            <a:off x="166947" y="5397766"/>
            <a:ext cx="540273" cy="58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рямоугольник 28"/>
          <p:cNvSpPr/>
          <p:nvPr/>
        </p:nvSpPr>
        <p:spPr>
          <a:xfrm>
            <a:off x="144218" y="6130629"/>
            <a:ext cx="8815299" cy="547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Заголовок 2"/>
          <p:cNvSpPr txBox="1">
            <a:spLocks/>
          </p:cNvSpPr>
          <p:nvPr/>
        </p:nvSpPr>
        <p:spPr>
          <a:xfrm>
            <a:off x="709375" y="6132428"/>
            <a:ext cx="8044490" cy="589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методические разработки по профилю работы специалистов СППС</a:t>
            </a:r>
          </a:p>
        </p:txBody>
      </p:sp>
      <p:pic>
        <p:nvPicPr>
          <p:cNvPr id="32" name="Picture 2" descr="Восклицательный знак красный логотип Premium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27" t="55294" r="53346"/>
          <a:stretch/>
        </p:blipFill>
        <p:spPr bwMode="auto">
          <a:xfrm>
            <a:off x="138540" y="6133860"/>
            <a:ext cx="540273" cy="58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2170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32"/>
          <p:cNvGrpSpPr>
            <a:grpSpLocks/>
          </p:cNvGrpSpPr>
          <p:nvPr/>
        </p:nvGrpSpPr>
        <p:grpSpPr bwMode="auto">
          <a:xfrm>
            <a:off x="3059113" y="5949950"/>
            <a:ext cx="720725" cy="612775"/>
            <a:chOff x="2236785" y="3382931"/>
            <a:chExt cx="1625608" cy="1191724"/>
          </a:xfrm>
        </p:grpSpPr>
        <p:sp>
          <p:nvSpPr>
            <p:cNvPr id="9" name="Right Triangle 33">
              <a:extLst>
                <a:ext uri="{FF2B5EF4-FFF2-40B4-BE49-F238E27FC236}"/>
              </a:extLst>
            </p:cNvPr>
            <p:cNvSpPr/>
            <p:nvPr/>
          </p:nvSpPr>
          <p:spPr>
            <a:xfrm flipV="1">
              <a:off x="2236785" y="4278268"/>
              <a:ext cx="408192" cy="296387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ight Triangle 34">
              <a:extLst>
                <a:ext uri="{FF2B5EF4-FFF2-40B4-BE49-F238E27FC236}"/>
              </a:extLst>
            </p:cNvPr>
            <p:cNvSpPr/>
            <p:nvPr/>
          </p:nvSpPr>
          <p:spPr>
            <a:xfrm flipV="1">
              <a:off x="2644977" y="3978794"/>
              <a:ext cx="404611" cy="299474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ight Triangle 35">
              <a:extLst>
                <a:ext uri="{FF2B5EF4-FFF2-40B4-BE49-F238E27FC236}"/>
              </a:extLst>
            </p:cNvPr>
            <p:cNvSpPr/>
            <p:nvPr/>
          </p:nvSpPr>
          <p:spPr>
            <a:xfrm flipV="1">
              <a:off x="3049588" y="3682407"/>
              <a:ext cx="408192" cy="296387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ight Triangle 36">
              <a:extLst>
                <a:ext uri="{FF2B5EF4-FFF2-40B4-BE49-F238E27FC236}"/>
              </a:extLst>
            </p:cNvPr>
            <p:cNvSpPr/>
            <p:nvPr/>
          </p:nvSpPr>
          <p:spPr>
            <a:xfrm flipV="1">
              <a:off x="3457780" y="3382931"/>
              <a:ext cx="404613" cy="299476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0" y="0"/>
            <a:ext cx="8101013" cy="83026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Роль специалистов СППС в Профилактике противоправного поведения</a:t>
            </a:r>
            <a:endParaRPr lang="ru-RU" sz="2400" cap="all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4" name="Rectangle: Rounded Corners 83">
            <a:extLst>
              <a:ext uri="{FF2B5EF4-FFF2-40B4-BE49-F238E27FC236}"/>
            </a:extLst>
          </p:cNvPr>
          <p:cNvSpPr/>
          <p:nvPr/>
        </p:nvSpPr>
        <p:spPr>
          <a:xfrm>
            <a:off x="3924300" y="981075"/>
            <a:ext cx="4032250" cy="2808288"/>
          </a:xfrm>
          <a:prstGeom prst="roundRect">
            <a:avLst>
              <a:gd name="adj" fmla="val 13509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5760" anchor="ctr"/>
          <a:lstStyle/>
          <a:p>
            <a:pPr algn="just">
              <a:buFont typeface="Wingdings" pitchFamily="2" charset="2"/>
              <a:buChar char="ü"/>
              <a:defRPr/>
            </a:pPr>
            <a:endParaRPr lang="ru-RU" sz="1600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психодиагностика и </a:t>
            </a:r>
            <a:r>
              <a:rPr lang="ru-RU" sz="1600" dirty="0" err="1">
                <a:solidFill>
                  <a:schemeClr val="tx1"/>
                </a:solidFill>
                <a:cs typeface="Times New Roman" pitchFamily="18" charset="0"/>
              </a:rPr>
              <a:t>психокоррекция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 депрессивных состояний учащихся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своевременное выявление и коррекция эмоциональных нарушений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помощь в разрешении межличностных и </a:t>
            </a:r>
            <a:r>
              <a:rPr lang="ru-RU" sz="1600" dirty="0" err="1">
                <a:solidFill>
                  <a:schemeClr val="tx1"/>
                </a:solidFill>
                <a:cs typeface="Times New Roman" pitchFamily="18" charset="0"/>
              </a:rPr>
              <a:t>внутриличностных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 проблем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изоляция учащегося от психотравмирующих факторов </a:t>
            </a:r>
          </a:p>
          <a:p>
            <a:pPr algn="just">
              <a:defRPr/>
            </a:pPr>
            <a:endParaRPr lang="en-US" sz="1400" noProof="1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Rectangle: Rounded Corners 84">
            <a:extLst>
              <a:ext uri="{FF2B5EF4-FFF2-40B4-BE49-F238E27FC236}"/>
            </a:extLst>
          </p:cNvPr>
          <p:cNvSpPr/>
          <p:nvPr/>
        </p:nvSpPr>
        <p:spPr>
          <a:xfrm>
            <a:off x="250825" y="5732463"/>
            <a:ext cx="2808288" cy="847725"/>
          </a:xfrm>
          <a:prstGeom prst="roundRect">
            <a:avLst>
              <a:gd name="adj" fmla="val 13509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5760" anchor="ctr"/>
          <a:lstStyle/>
          <a:p>
            <a:pPr algn="just"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  Деятельность направлена :</a:t>
            </a:r>
          </a:p>
        </p:txBody>
      </p:sp>
      <p:sp>
        <p:nvSpPr>
          <p:cNvPr id="6" name="Rectangle: Rounded Corners 82">
            <a:extLst>
              <a:ext uri="{FF2B5EF4-FFF2-40B4-BE49-F238E27FC236}"/>
            </a:extLst>
          </p:cNvPr>
          <p:cNvSpPr/>
          <p:nvPr/>
        </p:nvSpPr>
        <p:spPr>
          <a:xfrm>
            <a:off x="3635375" y="4076700"/>
            <a:ext cx="4105275" cy="2305050"/>
          </a:xfrm>
          <a:prstGeom prst="roundRect">
            <a:avLst>
              <a:gd name="adj" fmla="val 13509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Ins="365760" bIns="0" anchor="ctr"/>
          <a:lstStyle/>
          <a:p>
            <a:pPr algn="just">
              <a:buFont typeface="Wingdings" pitchFamily="2" charset="2"/>
              <a:buChar char="ü"/>
              <a:defRPr/>
            </a:pPr>
            <a:r>
              <a:rPr lang="ru-RU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 социальную адаптацию обучающихся;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 содействие в создании условий для полноценного личностного развития, профессионального становления и жизненного самоопределения учащихся в учреждениях образования, в семье и социальном окружении.</a:t>
            </a:r>
          </a:p>
        </p:txBody>
      </p:sp>
      <p:sp>
        <p:nvSpPr>
          <p:cNvPr id="7" name="Rectangle: Rounded Corners 81">
            <a:extLst>
              <a:ext uri="{FF2B5EF4-FFF2-40B4-BE49-F238E27FC236}"/>
            </a:extLst>
          </p:cNvPr>
          <p:cNvSpPr/>
          <p:nvPr/>
        </p:nvSpPr>
        <p:spPr>
          <a:xfrm>
            <a:off x="250825" y="2781300"/>
            <a:ext cx="2520950" cy="1008063"/>
          </a:xfrm>
          <a:prstGeom prst="roundRect">
            <a:avLst>
              <a:gd name="adj" fmla="val 13509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0" rIns="365760" bIns="0" anchor="ctr"/>
          <a:lstStyle/>
          <a:p>
            <a:pPr algn="just"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Важные направления деятельности</a:t>
            </a:r>
            <a:r>
              <a:rPr lang="ru-RU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:</a:t>
            </a:r>
          </a:p>
        </p:txBody>
      </p:sp>
      <p:grpSp>
        <p:nvGrpSpPr>
          <p:cNvPr id="62472" name="Group 37"/>
          <p:cNvGrpSpPr>
            <a:grpSpLocks/>
          </p:cNvGrpSpPr>
          <p:nvPr/>
        </p:nvGrpSpPr>
        <p:grpSpPr bwMode="auto">
          <a:xfrm flipH="1">
            <a:off x="2771775" y="3573463"/>
            <a:ext cx="936625" cy="719137"/>
            <a:chOff x="2236785" y="3382931"/>
            <a:chExt cx="1625608" cy="1191724"/>
          </a:xfrm>
        </p:grpSpPr>
        <p:sp>
          <p:nvSpPr>
            <p:cNvPr id="15" name="Right Triangle 38">
              <a:extLst>
                <a:ext uri="{FF2B5EF4-FFF2-40B4-BE49-F238E27FC236}"/>
              </a:extLst>
            </p:cNvPr>
            <p:cNvSpPr/>
            <p:nvPr/>
          </p:nvSpPr>
          <p:spPr>
            <a:xfrm flipV="1">
              <a:off x="2236785" y="4277382"/>
              <a:ext cx="405023" cy="297273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ight Triangle 39">
              <a:extLst>
                <a:ext uri="{FF2B5EF4-FFF2-40B4-BE49-F238E27FC236}"/>
              </a:extLst>
            </p:cNvPr>
            <p:cNvSpPr/>
            <p:nvPr/>
          </p:nvSpPr>
          <p:spPr>
            <a:xfrm flipV="1">
              <a:off x="2641808" y="3980108"/>
              <a:ext cx="407780" cy="297274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ight Triangle 40">
              <a:extLst>
                <a:ext uri="{FF2B5EF4-FFF2-40B4-BE49-F238E27FC236}"/>
              </a:extLst>
            </p:cNvPr>
            <p:cNvSpPr/>
            <p:nvPr/>
          </p:nvSpPr>
          <p:spPr>
            <a:xfrm flipV="1">
              <a:off x="3049588" y="3680204"/>
              <a:ext cx="405025" cy="299904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ight Triangle 41">
              <a:extLst>
                <a:ext uri="{FF2B5EF4-FFF2-40B4-BE49-F238E27FC236}"/>
              </a:extLst>
            </p:cNvPr>
            <p:cNvSpPr/>
            <p:nvPr/>
          </p:nvSpPr>
          <p:spPr>
            <a:xfrm flipV="1">
              <a:off x="3454613" y="3382931"/>
              <a:ext cx="407780" cy="297273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2473" name="Group 72"/>
          <p:cNvGrpSpPr>
            <a:grpSpLocks/>
          </p:cNvGrpSpPr>
          <p:nvPr/>
        </p:nvGrpSpPr>
        <p:grpSpPr bwMode="auto">
          <a:xfrm>
            <a:off x="2987675" y="2852738"/>
            <a:ext cx="1008063" cy="863600"/>
            <a:chOff x="2236785" y="3382931"/>
            <a:chExt cx="1625608" cy="1191724"/>
          </a:xfrm>
        </p:grpSpPr>
        <p:sp>
          <p:nvSpPr>
            <p:cNvPr id="20" name="Right Triangle 73">
              <a:extLst>
                <a:ext uri="{FF2B5EF4-FFF2-40B4-BE49-F238E27FC236}"/>
              </a:extLst>
            </p:cNvPr>
            <p:cNvSpPr/>
            <p:nvPr/>
          </p:nvSpPr>
          <p:spPr>
            <a:xfrm flipV="1">
              <a:off x="2236785" y="4276724"/>
              <a:ext cx="407043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ight Triangle 74">
              <a:extLst>
                <a:ext uri="{FF2B5EF4-FFF2-40B4-BE49-F238E27FC236}"/>
              </a:extLst>
            </p:cNvPr>
            <p:cNvSpPr/>
            <p:nvPr/>
          </p:nvSpPr>
          <p:spPr>
            <a:xfrm flipV="1">
              <a:off x="2643828" y="3978793"/>
              <a:ext cx="407041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ight Triangle 75">
              <a:extLst>
                <a:ext uri="{FF2B5EF4-FFF2-40B4-BE49-F238E27FC236}"/>
              </a:extLst>
            </p:cNvPr>
            <p:cNvSpPr/>
            <p:nvPr/>
          </p:nvSpPr>
          <p:spPr>
            <a:xfrm flipV="1">
              <a:off x="3050869" y="3680862"/>
              <a:ext cx="40448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ight Triangle 76">
              <a:extLst>
                <a:ext uri="{FF2B5EF4-FFF2-40B4-BE49-F238E27FC236}"/>
              </a:extLst>
            </p:cNvPr>
            <p:cNvSpPr/>
            <p:nvPr/>
          </p:nvSpPr>
          <p:spPr>
            <a:xfrm flipV="1">
              <a:off x="3455350" y="3382931"/>
              <a:ext cx="407043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4" name="Rectangle 77">
            <a:extLst>
              <a:ext uri="{FF2B5EF4-FFF2-40B4-BE49-F238E27FC236}"/>
            </a:extLst>
          </p:cNvPr>
          <p:cNvSpPr/>
          <p:nvPr/>
        </p:nvSpPr>
        <p:spPr>
          <a:xfrm>
            <a:off x="7380288" y="4076700"/>
            <a:ext cx="450850" cy="2305050"/>
          </a:xfrm>
          <a:prstGeom prst="rect">
            <a:avLst/>
          </a:prstGeom>
          <a:ln w="190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79">
            <a:extLst>
              <a:ext uri="{FF2B5EF4-FFF2-40B4-BE49-F238E27FC236}"/>
            </a:extLst>
          </p:cNvPr>
          <p:cNvSpPr/>
          <p:nvPr/>
        </p:nvSpPr>
        <p:spPr>
          <a:xfrm>
            <a:off x="250825" y="5732463"/>
            <a:ext cx="342900" cy="847725"/>
          </a:xfrm>
          <a:prstGeom prst="rect">
            <a:avLst/>
          </a:prstGeom>
          <a:ln w="190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80">
            <a:extLst>
              <a:ext uri="{FF2B5EF4-FFF2-40B4-BE49-F238E27FC236}"/>
            </a:extLst>
          </p:cNvPr>
          <p:cNvSpPr/>
          <p:nvPr/>
        </p:nvSpPr>
        <p:spPr>
          <a:xfrm>
            <a:off x="3851275" y="981075"/>
            <a:ext cx="463550" cy="2808288"/>
          </a:xfrm>
          <a:prstGeom prst="rect">
            <a:avLst/>
          </a:prstGeom>
          <a:ln w="190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78">
            <a:extLst>
              <a:ext uri="{FF2B5EF4-FFF2-40B4-BE49-F238E27FC236}"/>
            </a:extLst>
          </p:cNvPr>
          <p:cNvSpPr/>
          <p:nvPr/>
        </p:nvSpPr>
        <p:spPr>
          <a:xfrm>
            <a:off x="2679700" y="2781300"/>
            <a:ext cx="342900" cy="1008063"/>
          </a:xfrm>
          <a:prstGeom prst="rect">
            <a:avLst/>
          </a:prstGeom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pic>
        <p:nvPicPr>
          <p:cNvPr id="62478" name="Picture 4" descr="C:\Users\Дмитрий\Desktop\blank-kartinka-768x50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96975"/>
            <a:ext cx="9747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9" name="Picture 4" descr="C:\Users\Дмитрий\Desktop\blank-kartinka-768x50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437063"/>
            <a:ext cx="9763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32657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трелка вправо 20"/>
          <p:cNvSpPr/>
          <p:nvPr/>
        </p:nvSpPr>
        <p:spPr>
          <a:xfrm>
            <a:off x="1454531" y="5764377"/>
            <a:ext cx="5815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AutoShape 4" descr="Восклицательный знак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effectLst/>
                <a:latin typeface="Bahnschrift Condensed" panose="020B0502040204020203" pitchFamily="34" charset="0"/>
              </a:rPr>
              <a:t>Сравнительный анализ правонарушений 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Bahnschrift Condensed" panose="020B0502040204020203" pitchFamily="34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effectLst/>
                <a:latin typeface="Bahnschrift Condensed" panose="020B0502040204020203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effectLst/>
                <a:latin typeface="Bahnschrift Condensed" panose="020B0502040204020203" pitchFamily="34" charset="0"/>
              </a:rPr>
              <a:t>и </a:t>
            </a:r>
            <a:r>
              <a:rPr lang="ru-RU" sz="3600" dirty="0">
                <a:solidFill>
                  <a:srgbClr val="FF0000"/>
                </a:solidFill>
                <a:effectLst/>
                <a:latin typeface="Bahnschrift Condensed" panose="020B0502040204020203" pitchFamily="34" charset="0"/>
              </a:rPr>
              <a:t>преступлений за 12 месяцев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55575" y="1492988"/>
          <a:ext cx="8885383" cy="46365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07304"/>
                <a:gridCol w="321977"/>
                <a:gridCol w="371774"/>
                <a:gridCol w="404574"/>
                <a:gridCol w="325013"/>
                <a:gridCol w="325013"/>
                <a:gridCol w="325013"/>
                <a:gridCol w="325013"/>
                <a:gridCol w="325013"/>
                <a:gridCol w="325013"/>
                <a:gridCol w="325013"/>
                <a:gridCol w="325013"/>
                <a:gridCol w="325013"/>
                <a:gridCol w="325013"/>
                <a:gridCol w="325013"/>
                <a:gridCol w="456485"/>
                <a:gridCol w="456485"/>
                <a:gridCol w="456485"/>
                <a:gridCol w="456485"/>
                <a:gridCol w="456485"/>
                <a:gridCol w="616884"/>
                <a:gridCol w="605302"/>
              </a:tblGrid>
              <a:tr h="285506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 rowSpan="2"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Всего рассмотрено дел об административных правонарушениях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том числе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Преступления до достижения возраста уголовной ответственности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участников/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преступлений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Преступления (окончено производство)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участников/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преступлений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45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17.3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(распитие)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17.1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хулиган-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ство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10.5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(хищение)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нарушение ПДД (ст. 18.23, 18.19, 18.30 и др.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КоАП)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7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</a:tr>
              <a:tr h="256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</a:tr>
              <a:tr h="256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Сов.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11/9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1/1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9/8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7/6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</a:tr>
              <a:tr h="3242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Центр.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3/3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8/9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6/5*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3/4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3/3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4/4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</a:tr>
              <a:tr h="374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Желез.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5/5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12/9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3/7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2/3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11/15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</a:tr>
              <a:tr h="336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Новоб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1/2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2/4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7/8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2/2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5/5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</a:tr>
              <a:tr h="256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Гор.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1/1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1/1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</a:tr>
              <a:tr h="513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122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130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126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20/19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24/24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38/35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12/18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17/17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27/39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90" marR="558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34711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3763" y="2169626"/>
            <a:ext cx="8027988" cy="1657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dirty="0">
                <a:latin typeface="Bahnschrift Condensed" panose="020B0502040204020203" pitchFamily="34" charset="0"/>
              </a:rPr>
              <a:t>Методические рекомендации по организации деятельности совета учреждения образования по профилактике безнадзорности и правонарушений </a:t>
            </a:r>
            <a:r>
              <a:rPr lang="ru-RU" sz="3000" dirty="0" smtClean="0">
                <a:latin typeface="Bahnschrift Condensed" panose="020B0502040204020203" pitchFamily="34" charset="0"/>
              </a:rPr>
              <a:t>несовершеннолетних </a:t>
            </a:r>
            <a:endParaRPr lang="ru-RU" sz="3000" dirty="0">
              <a:latin typeface="Bahnschrift Condensed" panose="020B0502040204020203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41668" y="340004"/>
            <a:ext cx="8912179" cy="720446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Times New Roman" pitchFamily="18" charset="0"/>
              </a:rPr>
              <a:t>ЗАКОНОДАТЕЛЬНЫЕ АКТЫ И МЕТОДИЧЕСКОЕ ОБЕСПЕЧЕНИЕ</a:t>
            </a:r>
            <a:endParaRPr lang="ru-RU" sz="35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0175" y="4458930"/>
            <a:ext cx="52288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Bahnschrift Condensed" panose="020B0502040204020203" pitchFamily="34" charset="0"/>
              </a:rPr>
              <a:t>национальный образовательный портал (</a:t>
            </a:r>
            <a:r>
              <a:rPr lang="en-US" sz="2800" u="sng" dirty="0">
                <a:latin typeface="Bahnschrift Condensed" panose="020B0502040204020203" pitchFamily="34" charset="0"/>
                <a:hlinkClick r:id="rId2"/>
              </a:rPr>
              <a:t>www</a:t>
            </a:r>
            <a:r>
              <a:rPr lang="ru-RU" sz="2800" u="sng" dirty="0">
                <a:latin typeface="Bahnschrift Condensed" panose="020B0502040204020203" pitchFamily="34" charset="0"/>
                <a:hlinkClick r:id="rId2"/>
              </a:rPr>
              <a:t>.</a:t>
            </a:r>
            <a:r>
              <a:rPr lang="ru-RU" sz="2800" u="sng" dirty="0" err="1">
                <a:latin typeface="Bahnschrift Condensed" panose="020B0502040204020203" pitchFamily="34" charset="0"/>
                <a:hlinkClick r:id="rId2"/>
              </a:rPr>
              <a:t>adu</a:t>
            </a:r>
            <a:r>
              <a:rPr lang="ru-RU" sz="2800" u="sng" dirty="0">
                <a:latin typeface="Bahnschrift Condensed" panose="020B0502040204020203" pitchFamily="34" charset="0"/>
                <a:hlinkClick r:id="rId2"/>
              </a:rPr>
              <a:t>.</a:t>
            </a:r>
            <a:r>
              <a:rPr lang="en-US" sz="2800" u="sng" dirty="0">
                <a:latin typeface="Bahnschrift Condensed" panose="020B0502040204020203" pitchFamily="34" charset="0"/>
                <a:hlinkClick r:id="rId2"/>
              </a:rPr>
              <a:t>by</a:t>
            </a:r>
            <a:r>
              <a:rPr lang="ru-RU" sz="2800" u="sng" dirty="0" smtClean="0">
                <a:latin typeface="Bahnschrift Condensed" panose="020B0502040204020203" pitchFamily="34" charset="0"/>
                <a:hlinkClick r:id="rId2"/>
              </a:rPr>
              <a:t>/</a:t>
            </a:r>
            <a:r>
              <a:rPr lang="ru-RU" sz="2800" dirty="0" smtClean="0">
                <a:latin typeface="Bahnschrift Condensed" panose="020B0502040204020203" pitchFamily="34" charset="0"/>
              </a:rPr>
              <a:t>)</a:t>
            </a:r>
            <a:endParaRPr lang="ru-RU" sz="28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98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789" y="0"/>
            <a:ext cx="8899301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Методические рекомендации по организации деятельности совета учреждения образования по профилактике безнадзорности и правонарушений несовершеннолетних</a:t>
            </a:r>
            <a:endParaRPr lang="ru-RU" sz="32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37552"/>
            <a:ext cx="9144000" cy="56204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u="sng" dirty="0" smtClean="0">
                <a:latin typeface="Bahnschrift Condensed" panose="020B0502040204020203" pitchFamily="34" charset="0"/>
              </a:rPr>
              <a:t>На </a:t>
            </a:r>
            <a:r>
              <a:rPr lang="ru-RU" u="sng" dirty="0">
                <a:latin typeface="Bahnschrift Condensed" panose="020B0502040204020203" pitchFamily="34" charset="0"/>
              </a:rPr>
              <a:t>заседаниях совета профилактики </a:t>
            </a:r>
            <a:r>
              <a:rPr lang="ru-RU" b="1" u="sng" dirty="0">
                <a:solidFill>
                  <a:srgbClr val="FF0000"/>
                </a:solidFill>
                <a:latin typeface="Bahnschrift Condensed" panose="020B0502040204020203" pitchFamily="34" charset="0"/>
              </a:rPr>
              <a:t>не допускается</a:t>
            </a:r>
            <a:r>
              <a:rPr lang="ru-RU" u="sng" dirty="0">
                <a:solidFill>
                  <a:srgbClr val="FF0000"/>
                </a:solidFill>
                <a:latin typeface="Bahnschrift Condensed" panose="020B0502040204020203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Bahnschrift Condensed" panose="020B0502040204020203" pitchFamily="34" charset="0"/>
              </a:rPr>
              <a:t>рассмотрение поведения и проступков совершеннолетних </a:t>
            </a:r>
            <a:r>
              <a:rPr lang="ru-RU" dirty="0" smtClean="0">
                <a:latin typeface="Bahnschrift Condensed" panose="020B0502040204020203" pitchFamily="34" charset="0"/>
              </a:rPr>
              <a:t>обучающихся;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Bahnschrift Condensed" panose="020B0502040204020203" pitchFamily="34" charset="0"/>
              </a:rPr>
              <a:t>рассмотрение </a:t>
            </a:r>
            <a:r>
              <a:rPr lang="ru-RU" dirty="0">
                <a:latin typeface="Bahnschrift Condensed" panose="020B0502040204020203" pitchFamily="34" charset="0"/>
              </a:rPr>
              <a:t>поведения законных представителей </a:t>
            </a:r>
            <a:r>
              <a:rPr lang="ru-RU" dirty="0" smtClean="0">
                <a:latin typeface="Bahnschrift Condensed" panose="020B0502040204020203" pitchFamily="34" charset="0"/>
              </a:rPr>
              <a:t>обучающихся;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Bahnschrift Condensed" panose="020B0502040204020203" pitchFamily="34" charset="0"/>
              </a:rPr>
              <a:t>р</a:t>
            </a:r>
            <a:r>
              <a:rPr lang="ru-RU" dirty="0" smtClean="0">
                <a:latin typeface="Bahnschrift Condensed" panose="020B0502040204020203" pitchFamily="34" charset="0"/>
              </a:rPr>
              <a:t>ассмотрение </a:t>
            </a:r>
            <a:r>
              <a:rPr lang="ru-RU" dirty="0" smtClean="0">
                <a:latin typeface="Bahnschrift Condensed" panose="020B0502040204020203" pitchFamily="34" charset="0"/>
              </a:rPr>
              <a:t>поведения </a:t>
            </a:r>
            <a:r>
              <a:rPr lang="ru-RU" dirty="0">
                <a:latin typeface="Bahnschrift Condensed" panose="020B0502040204020203" pitchFamily="34" charset="0"/>
              </a:rPr>
              <a:t>и проступков несовершеннолетних обучающихся без их законных </a:t>
            </a:r>
            <a:r>
              <a:rPr lang="ru-RU" dirty="0" smtClean="0">
                <a:latin typeface="Bahnschrift Condensed" panose="020B0502040204020203" pitchFamily="34" charset="0"/>
              </a:rPr>
              <a:t>представителей;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Bahnschrift Condensed" panose="020B0502040204020203" pitchFamily="34" charset="0"/>
              </a:rPr>
              <a:t>проведение </a:t>
            </a:r>
            <a:r>
              <a:rPr lang="ru-RU" dirty="0">
                <a:latin typeface="Bahnschrift Condensed" panose="020B0502040204020203" pitchFamily="34" charset="0"/>
              </a:rPr>
              <a:t>опросов, разбирательств причин и обстоятельств совершения обучающимся противоправных действий либо действий, содержащих признаки административного </a:t>
            </a:r>
            <a:r>
              <a:rPr lang="ru-RU" dirty="0" smtClean="0">
                <a:latin typeface="Bahnschrift Condensed" panose="020B0502040204020203" pitchFamily="34" charset="0"/>
              </a:rPr>
              <a:t>правонарушения;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Bahnschrift Condensed" panose="020B0502040204020203" pitchFamily="34" charset="0"/>
              </a:rPr>
              <a:t>установление </a:t>
            </a:r>
            <a:r>
              <a:rPr lang="ru-RU" dirty="0">
                <a:latin typeface="Bahnschrift Condensed" panose="020B0502040204020203" pitchFamily="34" charset="0"/>
              </a:rPr>
              <a:t>состояния наркотического и алкогольного опьянения у обучающихся.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Восклицательный знак красный логотип Premium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45" t="4049" r="15547" b="57363"/>
          <a:stretch/>
        </p:blipFill>
        <p:spPr bwMode="auto">
          <a:xfrm>
            <a:off x="7831525" y="1767856"/>
            <a:ext cx="1042019" cy="943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93437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98491" y="1545464"/>
            <a:ext cx="8023538" cy="2772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accent2"/>
                </a:solidFill>
                <a:effectLst/>
                <a:latin typeface="Bahnschrift Condensed" panose="020B0502040204020203" pitchFamily="34" charset="0"/>
              </a:rPr>
              <a:t>Об основных аспектах деятельности </a:t>
            </a:r>
          </a:p>
          <a:p>
            <a:pPr algn="ctr"/>
            <a:r>
              <a:rPr lang="ru-RU" dirty="0" smtClean="0">
                <a:solidFill>
                  <a:schemeClr val="accent2"/>
                </a:solidFill>
                <a:effectLst/>
                <a:latin typeface="Bahnschrift Condensed" panose="020B0502040204020203" pitchFamily="34" charset="0"/>
              </a:rPr>
              <a:t>социально-педагогической </a:t>
            </a:r>
          </a:p>
          <a:p>
            <a:pPr algn="ctr"/>
            <a:r>
              <a:rPr lang="ru-RU" dirty="0" smtClean="0">
                <a:solidFill>
                  <a:schemeClr val="accent2"/>
                </a:solidFill>
                <a:effectLst/>
                <a:latin typeface="Bahnschrift Condensed" panose="020B0502040204020203" pitchFamily="34" charset="0"/>
              </a:rPr>
              <a:t>и психологической службы </a:t>
            </a:r>
          </a:p>
          <a:p>
            <a:pPr algn="ctr"/>
            <a:r>
              <a:rPr lang="ru-RU" dirty="0" smtClean="0">
                <a:solidFill>
                  <a:schemeClr val="accent2"/>
                </a:solidFill>
                <a:effectLst/>
                <a:latin typeface="Bahnschrift Condensed" panose="020B0502040204020203" pitchFamily="34" charset="0"/>
              </a:rPr>
              <a:t>в учреждениях образования </a:t>
            </a:r>
            <a:r>
              <a:rPr lang="ru-RU" dirty="0" err="1" smtClean="0">
                <a:solidFill>
                  <a:schemeClr val="accent2"/>
                </a:solidFill>
                <a:effectLst/>
                <a:latin typeface="Bahnschrift Condensed" panose="020B0502040204020203" pitchFamily="34" charset="0"/>
              </a:rPr>
              <a:t>г.Гомеля</a:t>
            </a:r>
            <a:r>
              <a:rPr lang="ru-RU" dirty="0" smtClean="0">
                <a:solidFill>
                  <a:schemeClr val="accent2"/>
                </a:solidFill>
                <a:effectLst/>
                <a:latin typeface="Bahnschrift Condensed" panose="020B0502040204020203" pitchFamily="34" charset="0"/>
              </a:rPr>
              <a:t> </a:t>
            </a:r>
          </a:p>
          <a:p>
            <a:pPr algn="ctr"/>
            <a:r>
              <a:rPr lang="ru-RU" dirty="0" smtClean="0">
                <a:solidFill>
                  <a:schemeClr val="accent2"/>
                </a:solidFill>
                <a:effectLst/>
                <a:latin typeface="Bahnschrift Condensed" panose="020B0502040204020203" pitchFamily="34" charset="0"/>
              </a:rPr>
              <a:t>в 2020/2021 учебном году</a:t>
            </a:r>
            <a:endParaRPr lang="ru-RU" dirty="0">
              <a:solidFill>
                <a:schemeClr val="accent2"/>
              </a:solidFill>
              <a:effectLst/>
              <a:latin typeface="Bahnschrift Condensed" panose="020B0502040204020203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155325" y="5142045"/>
            <a:ext cx="5988675" cy="1329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Красовская Валентина Николаевна, главный специалист управления образования Гомельского горисполкома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anose="020F07040305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747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3763" y="1717082"/>
            <a:ext cx="8027988" cy="1657182"/>
          </a:xfrm>
        </p:spPr>
        <p:txBody>
          <a:bodyPr>
            <a:normAutofit fontScale="85000" lnSpcReduction="10000"/>
          </a:bodyPr>
          <a:lstStyle/>
          <a:p>
            <a:pPr indent="-6350" algn="just">
              <a:buNone/>
              <a:defRPr/>
            </a:pPr>
            <a:r>
              <a:rPr lang="ru-RU" dirty="0" smtClean="0">
                <a:latin typeface="Bahnschrift Condensed" panose="020B0502040204020203" pitchFamily="34" charset="0"/>
              </a:rPr>
              <a:t>Нормативные правовые документы, инструктивно-методические письма и методические рекомендации Министерства образования, регламентирующие деятельность СППС, размещены на национальном </a:t>
            </a:r>
            <a:r>
              <a:rPr lang="ru-RU" dirty="0">
                <a:latin typeface="Bahnschrift Condensed" panose="020B0502040204020203" pitchFamily="34" charset="0"/>
              </a:rPr>
              <a:t>образовательном </a:t>
            </a:r>
            <a:r>
              <a:rPr lang="ru-RU" dirty="0" smtClean="0">
                <a:latin typeface="Bahnschrift Condensed" panose="020B0502040204020203" pitchFamily="34" charset="0"/>
              </a:rPr>
              <a:t>портале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41668" y="340004"/>
            <a:ext cx="8912179" cy="720446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Times New Roman" pitchFamily="18" charset="0"/>
              </a:rPr>
              <a:t>ЗАКОНОДАТЕЛЬНЫЕ АКТЫ И МЕТОДИЧЕСКОЕ ОБЕСПЕЧЕНИЕ</a:t>
            </a:r>
            <a:endParaRPr lang="ru-RU" sz="35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16686" y="4030896"/>
            <a:ext cx="59371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 algn="just">
              <a:buNone/>
              <a:defRPr/>
            </a:pPr>
            <a:r>
              <a:rPr lang="be-BY" sz="2800" i="1" u="sng" dirty="0">
                <a:latin typeface="Bahnschrift Condensed" panose="020B0502040204020203" pitchFamily="34" charset="0"/>
                <a:hlinkClick r:id="rId2"/>
              </a:rPr>
              <a:t>http://www.adu.by</a:t>
            </a:r>
            <a:r>
              <a:rPr lang="be-BY" sz="2800" i="1" dirty="0">
                <a:latin typeface="Bahnschrift Condensed" panose="020B0502040204020203" pitchFamily="34" charset="0"/>
              </a:rPr>
              <a:t> / Образовательный процесс. 2020/2021 учебный год/ Социально-педагогическая и психологическая служба учреждения </a:t>
            </a:r>
            <a:r>
              <a:rPr lang="be-BY" sz="2800" i="1" dirty="0" smtClean="0">
                <a:latin typeface="Bahnschrift Condensed" panose="020B0502040204020203" pitchFamily="34" charset="0"/>
              </a:rPr>
              <a:t>образования</a:t>
            </a:r>
            <a:endParaRPr lang="ru-RU" sz="28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284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83763" y="2169626"/>
            <a:ext cx="8027988" cy="1657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dirty="0">
                <a:latin typeface="Bahnschrift Condensed" panose="020B0502040204020203" pitchFamily="34" charset="0"/>
              </a:rPr>
              <a:t>Методические рекомендации по организации деятельности совета учреждения образования по профилактике безнадзорности и правонарушений </a:t>
            </a:r>
            <a:r>
              <a:rPr lang="ru-RU" sz="3000" dirty="0" smtClean="0">
                <a:latin typeface="Bahnschrift Condensed" panose="020B0502040204020203" pitchFamily="34" charset="0"/>
              </a:rPr>
              <a:t>несовершеннолетних </a:t>
            </a:r>
            <a:endParaRPr lang="ru-RU" sz="3000" dirty="0">
              <a:latin typeface="Bahnschrift Condensed" panose="020B0502040204020203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41668" y="340004"/>
            <a:ext cx="8912179" cy="720446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Times New Roman" pitchFamily="18" charset="0"/>
              </a:rPr>
              <a:t>ЗАКОНОДАТЕЛЬНЫЕ АКТЫ И МЕТОДИЧЕСКОЕ ОБЕСПЕЧЕНИЕ</a:t>
            </a:r>
            <a:endParaRPr lang="ru-RU" sz="35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0175" y="4458930"/>
            <a:ext cx="52288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Bahnschrift Condensed" panose="020B0502040204020203" pitchFamily="34" charset="0"/>
              </a:rPr>
              <a:t>национальный образовательный портал (</a:t>
            </a:r>
            <a:r>
              <a:rPr lang="en-US" sz="2800" u="sng" dirty="0">
                <a:latin typeface="Bahnschrift Condensed" panose="020B0502040204020203" pitchFamily="34" charset="0"/>
                <a:hlinkClick r:id="rId2"/>
              </a:rPr>
              <a:t>www</a:t>
            </a:r>
            <a:r>
              <a:rPr lang="ru-RU" sz="2800" u="sng" dirty="0">
                <a:latin typeface="Bahnschrift Condensed" panose="020B0502040204020203" pitchFamily="34" charset="0"/>
                <a:hlinkClick r:id="rId2"/>
              </a:rPr>
              <a:t>.</a:t>
            </a:r>
            <a:r>
              <a:rPr lang="ru-RU" sz="2800" u="sng" dirty="0" err="1">
                <a:latin typeface="Bahnschrift Condensed" panose="020B0502040204020203" pitchFamily="34" charset="0"/>
                <a:hlinkClick r:id="rId2"/>
              </a:rPr>
              <a:t>adu</a:t>
            </a:r>
            <a:r>
              <a:rPr lang="ru-RU" sz="2800" u="sng" dirty="0">
                <a:latin typeface="Bahnschrift Condensed" panose="020B0502040204020203" pitchFamily="34" charset="0"/>
                <a:hlinkClick r:id="rId2"/>
              </a:rPr>
              <a:t>.</a:t>
            </a:r>
            <a:r>
              <a:rPr lang="en-US" sz="2800" u="sng" dirty="0">
                <a:latin typeface="Bahnschrift Condensed" panose="020B0502040204020203" pitchFamily="34" charset="0"/>
                <a:hlinkClick r:id="rId2"/>
              </a:rPr>
              <a:t>by</a:t>
            </a:r>
            <a:r>
              <a:rPr lang="ru-RU" sz="2800" u="sng" dirty="0" smtClean="0">
                <a:latin typeface="Bahnschrift Condensed" panose="020B0502040204020203" pitchFamily="34" charset="0"/>
                <a:hlinkClick r:id="rId2"/>
              </a:rPr>
              <a:t>/</a:t>
            </a:r>
            <a:r>
              <a:rPr lang="ru-RU" sz="2800" dirty="0" smtClean="0">
                <a:latin typeface="Bahnschrift Condensed" panose="020B0502040204020203" pitchFamily="34" charset="0"/>
              </a:rPr>
              <a:t>)</a:t>
            </a:r>
            <a:endParaRPr lang="ru-RU" sz="28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38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307975" y="3130997"/>
            <a:ext cx="8470610" cy="1012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1668" y="3198286"/>
            <a:ext cx="71836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Bahnschrift Condensed" panose="020B0502040204020203" pitchFamily="34" charset="0"/>
              </a:rPr>
              <a:t>рабочая документация </a:t>
            </a:r>
            <a:r>
              <a:rPr lang="ru-RU" sz="4000" dirty="0">
                <a:latin typeface="Bahnschrift Condensed" panose="020B0502040204020203" pitchFamily="34" charset="0"/>
              </a:rPr>
              <a:t>специалистов</a:t>
            </a:r>
            <a:endParaRPr lang="ru-RU" sz="4000" dirty="0">
              <a:solidFill>
                <a:prstClr val="black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7975" y="1630205"/>
            <a:ext cx="8470610" cy="1038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  </a:t>
            </a:r>
            <a:endParaRPr lang="ru-RU" sz="40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1454531" y="5764377"/>
            <a:ext cx="5815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AutoShape 4" descr="Восклицательный знак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НОРМАТИВНАЯ БАЗА СППС 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7975" y="4606126"/>
            <a:ext cx="8470610" cy="917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  <a:p>
            <a:pPr algn="ctr"/>
            <a:endParaRPr lang="ru-RU" sz="3200" dirty="0" smtClean="0">
              <a:solidFill>
                <a:schemeClr val="tx1"/>
              </a:solidFill>
              <a:latin typeface="Bahnschrift Condensed" panose="020B0502040204020203" pitchFamily="34" charset="0"/>
            </a:endParaRPr>
          </a:p>
          <a:p>
            <a:pPr algn="ctr"/>
            <a:endParaRPr lang="ru-RU" sz="32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11" name="Picture 2" descr="Восклицательный знак красный логотип Premium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27" t="55294" r="53346"/>
          <a:stretch/>
        </p:blipFill>
        <p:spPr bwMode="auto">
          <a:xfrm>
            <a:off x="358513" y="1844038"/>
            <a:ext cx="540273" cy="58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Восклицательный знак красный логотип Premium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27" t="55294" r="53346"/>
          <a:stretch/>
        </p:blipFill>
        <p:spPr bwMode="auto">
          <a:xfrm>
            <a:off x="385951" y="3317884"/>
            <a:ext cx="540273" cy="58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Восклицательный знак красный логотип Premium векторы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27" t="55294" r="53346"/>
          <a:stretch/>
        </p:blipFill>
        <p:spPr bwMode="auto">
          <a:xfrm>
            <a:off x="385951" y="4766279"/>
            <a:ext cx="540273" cy="552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1668" y="4688562"/>
            <a:ext cx="78728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Bahnschrift Condensed" panose="020B0502040204020203" pitchFamily="34" charset="0"/>
              </a:rPr>
              <a:t>методическая </a:t>
            </a:r>
            <a:r>
              <a:rPr lang="ru-RU" sz="4000" dirty="0" smtClean="0">
                <a:latin typeface="Bahnschrift Condensed" panose="020B0502040204020203" pitchFamily="34" charset="0"/>
              </a:rPr>
              <a:t>копилка </a:t>
            </a:r>
            <a:r>
              <a:rPr lang="ru-RU" sz="4000" dirty="0" smtClean="0">
                <a:latin typeface="Bahnschrift Condensed" panose="020B0502040204020203" pitchFamily="34" charset="0"/>
              </a:rPr>
              <a:t>специалистов</a:t>
            </a:r>
            <a:endParaRPr lang="ru-RU" sz="4000" dirty="0">
              <a:latin typeface="Bahnschrift Condensed" panose="020B0502040204020203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80154" y="1837072"/>
            <a:ext cx="71836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Bahnschrift Condensed" panose="020B0502040204020203" pitchFamily="34" charset="0"/>
              </a:rPr>
              <a:t>нормативные </a:t>
            </a:r>
            <a:r>
              <a:rPr lang="ru-RU" sz="4000" dirty="0">
                <a:latin typeface="Bahnschrift Condensed" panose="020B0502040204020203" pitchFamily="34" charset="0"/>
              </a:rPr>
              <a:t>правовые акты</a:t>
            </a:r>
          </a:p>
        </p:txBody>
      </p:sp>
    </p:spTree>
    <p:extLst>
      <p:ext uri="{BB962C8B-B14F-4D97-AF65-F5344CB8AC3E}">
        <p14:creationId xmlns:p14="http://schemas.microsoft.com/office/powerpoint/2010/main" xmlns="" val="37988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55575" y="1436859"/>
            <a:ext cx="8815299" cy="860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1454531" y="5764377"/>
            <a:ext cx="5815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AutoShape 4" descr="Восклицательный знак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6995" y="210678"/>
            <a:ext cx="7886700" cy="92543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КЛАССИФИКАЦИЯ ПРАВОВЫХ АКТОВ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55575" y="1478195"/>
            <a:ext cx="668673" cy="68039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Заголовок 2"/>
          <p:cNvSpPr txBox="1">
            <a:spLocks/>
          </p:cNvSpPr>
          <p:nvPr/>
        </p:nvSpPr>
        <p:spPr>
          <a:xfrm>
            <a:off x="824247" y="1397859"/>
            <a:ext cx="8044490" cy="9441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Документы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мирового сообщества по положению детей (декларации, акты, конвенции и др.), имеющие регламентирующий или рекомендательный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характер</a:t>
            </a:r>
            <a:endParaRPr lang="ru-RU" sz="2000" b="0" dirty="0"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6301" y="1578820"/>
            <a:ext cx="3872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endParaRPr lang="ru-RU" sz="2800" b="1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5574" y="2471826"/>
            <a:ext cx="8815299" cy="860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42807" y="2589522"/>
            <a:ext cx="668673" cy="68039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Заголовок 2"/>
          <p:cNvSpPr txBox="1">
            <a:spLocks/>
          </p:cNvSpPr>
          <p:nvPr/>
        </p:nvSpPr>
        <p:spPr>
          <a:xfrm>
            <a:off x="793704" y="2443346"/>
            <a:ext cx="8044490" cy="9441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Законодательные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акты Республики Беларусь (Конституция, кодексы, законы, распоряжения Президента Республики Беларусь, постановления правительства Республики Беларусь, приказы и т.д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.)</a:t>
            </a:r>
            <a:endParaRPr lang="ru-RU" sz="2000" b="0" dirty="0"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96301" y="2674793"/>
            <a:ext cx="3872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42807" y="3505124"/>
            <a:ext cx="8815299" cy="1103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155574" y="3648111"/>
            <a:ext cx="668673" cy="68039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Заголовок 2"/>
          <p:cNvSpPr txBox="1">
            <a:spLocks/>
          </p:cNvSpPr>
          <p:nvPr/>
        </p:nvSpPr>
        <p:spPr>
          <a:xfrm>
            <a:off x="875990" y="3688714"/>
            <a:ext cx="8044490" cy="6762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0"/>
              </a:spcAft>
              <a:tabLst>
                <a:tab pos="2028825" algn="l"/>
              </a:tabLst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Нормативные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правовые акты Министерства образования, Министерства труда и социальной защиты, Министерства здравоохранения и др. (постановления, приказы, решения коллегий, инструктивно-методические письма и др.) по вопросам защиты прав и законных интересов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endParaRPr lang="ru-RU" sz="1400" b="0" dirty="0">
              <a:solidFill>
                <a:schemeClr val="tx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96301" y="3712394"/>
            <a:ext cx="3872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3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5574" y="4783268"/>
            <a:ext cx="8815299" cy="978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155574" y="4777386"/>
            <a:ext cx="668673" cy="68039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Заголовок 2"/>
          <p:cNvSpPr txBox="1">
            <a:spLocks/>
          </p:cNvSpPr>
          <p:nvPr/>
        </p:nvSpPr>
        <p:spPr>
          <a:xfrm>
            <a:off x="875990" y="4754998"/>
            <a:ext cx="8044490" cy="1035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0"/>
              </a:spcAft>
              <a:tabLst>
                <a:tab pos="2028825" algn="l"/>
              </a:tabLst>
            </a:pPr>
            <a:r>
              <a:rPr lang="ru-RU" sz="2000" b="0" dirty="0">
                <a:solidFill>
                  <a:schemeClr val="tx1"/>
                </a:solidFill>
                <a:effectLst/>
                <a:latin typeface="Arial Narrow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Narrow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окументы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Narrow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региональных образований (областные,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Narrow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городские, районные),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Narrow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имеющих право законодательной инициативы, обеспечивающих на своей территории выполнение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Narrow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законоположений</a:t>
            </a:r>
            <a:endParaRPr lang="ru-RU" sz="2000" b="0" dirty="0">
              <a:solidFill>
                <a:schemeClr val="tx1"/>
              </a:solidFill>
              <a:effectLst/>
              <a:latin typeface="Arial Narrow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96301" y="4877314"/>
            <a:ext cx="3872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4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88919" y="5930046"/>
            <a:ext cx="8815299" cy="860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265758" y="6059103"/>
            <a:ext cx="668673" cy="68039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Заголовок 2"/>
          <p:cNvSpPr txBox="1">
            <a:spLocks/>
          </p:cNvSpPr>
          <p:nvPr/>
        </p:nvSpPr>
        <p:spPr>
          <a:xfrm>
            <a:off x="972376" y="6059663"/>
            <a:ext cx="8044490" cy="6015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0"/>
              </a:spcAft>
              <a:tabLst>
                <a:tab pos="2028825" algn="l"/>
              </a:tabLst>
            </a:pPr>
            <a:r>
              <a:rPr lang="ru-RU" sz="20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ешения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приказы, распоряжения непосредственно учреждения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1400" b="0" dirty="0">
              <a:solidFill>
                <a:schemeClr val="tx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06484" y="6137690"/>
            <a:ext cx="3872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20257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12152" y="1552115"/>
            <a:ext cx="8815299" cy="589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1454531" y="5764377"/>
            <a:ext cx="5815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AutoShape 4" descr="Восклицательный знак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8920" y="15136"/>
            <a:ext cx="8827946" cy="630177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effectLst/>
                <a:latin typeface="Bahnschrift Condensed" panose="020B0502040204020203" pitchFamily="34" charset="0"/>
              </a:rPr>
              <a:t>ДОКУМЕНТАЦИЯ СППС УЧРЕЖДЕНИЯ ОБРАЗОВАНИЯ 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24" name="Заголовок 2"/>
          <p:cNvSpPr txBox="1">
            <a:spLocks/>
          </p:cNvSpPr>
          <p:nvPr/>
        </p:nvSpPr>
        <p:spPr>
          <a:xfrm>
            <a:off x="750281" y="1513115"/>
            <a:ext cx="8126776" cy="6280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план работы СППС учреждения образования на год (раздел плана воспитательной работы учреждения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образования</a:t>
            </a:r>
            <a:endParaRPr lang="ru-RU" sz="2000" b="0" dirty="0"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5575" y="2243073"/>
            <a:ext cx="8815299" cy="549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Заголовок 2"/>
          <p:cNvSpPr txBox="1">
            <a:spLocks/>
          </p:cNvSpPr>
          <p:nvPr/>
        </p:nvSpPr>
        <p:spPr>
          <a:xfrm>
            <a:off x="695848" y="2219282"/>
            <a:ext cx="8203936" cy="6496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планы работы специалистов СППС учреждения образования на четверть (семестр, полугодие)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5575" y="4294870"/>
            <a:ext cx="8815299" cy="547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Заголовок 2"/>
          <p:cNvSpPr txBox="1">
            <a:spLocks/>
          </p:cNvSpPr>
          <p:nvPr/>
        </p:nvSpPr>
        <p:spPr>
          <a:xfrm>
            <a:off x="737782" y="4271024"/>
            <a:ext cx="8044490" cy="589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социально-педагогическая характеристика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учреждения образования (иной организации, индивидуального предпринимателя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)</a:t>
            </a:r>
            <a:endParaRPr lang="ru-RU" sz="2000" b="0" dirty="0"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25" name="Picture 2" descr="Восклицательный знак красный логотип Premium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27" t="55294" r="53346"/>
          <a:stretch/>
        </p:blipFill>
        <p:spPr bwMode="auto">
          <a:xfrm>
            <a:off x="112151" y="1559302"/>
            <a:ext cx="540273" cy="58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Восклицательный знак красный логотип Premium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27" t="55294" r="53346"/>
          <a:stretch/>
        </p:blipFill>
        <p:spPr bwMode="auto">
          <a:xfrm>
            <a:off x="144203" y="2249530"/>
            <a:ext cx="540273" cy="58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Восклицательный знак красный логотип Premium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27" t="55294" r="53346"/>
          <a:stretch/>
        </p:blipFill>
        <p:spPr bwMode="auto">
          <a:xfrm>
            <a:off x="170018" y="4297350"/>
            <a:ext cx="540273" cy="58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Прямоугольник 49"/>
          <p:cNvSpPr/>
          <p:nvPr/>
        </p:nvSpPr>
        <p:spPr>
          <a:xfrm>
            <a:off x="188920" y="2904818"/>
            <a:ext cx="8815299" cy="589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Заголовок 2"/>
          <p:cNvSpPr txBox="1">
            <a:spLocks/>
          </p:cNvSpPr>
          <p:nvPr/>
        </p:nvSpPr>
        <p:spPr>
          <a:xfrm>
            <a:off x="827049" y="2865818"/>
            <a:ext cx="8126776" cy="6280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аналитический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отчет о работе СППС учреждения образования за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год</a:t>
            </a:r>
            <a:endParaRPr lang="ru-RU" sz="2000" b="0" dirty="0"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52" name="Picture 2" descr="Восклицательный знак красный логотип Premium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27" t="55294" r="53346"/>
          <a:stretch/>
        </p:blipFill>
        <p:spPr bwMode="auto">
          <a:xfrm>
            <a:off x="188919" y="2912005"/>
            <a:ext cx="540273" cy="58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170018" y="3599844"/>
            <a:ext cx="8815299" cy="589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Заголовок 2"/>
          <p:cNvSpPr txBox="1">
            <a:spLocks/>
          </p:cNvSpPr>
          <p:nvPr/>
        </p:nvSpPr>
        <p:spPr>
          <a:xfrm>
            <a:off x="832167" y="3544240"/>
            <a:ext cx="8172052" cy="6280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графики работы специалистов СППС учреждения образования</a:t>
            </a:r>
          </a:p>
        </p:txBody>
      </p:sp>
      <p:pic>
        <p:nvPicPr>
          <p:cNvPr id="55" name="Picture 2" descr="Восклицательный знак красный логотип Premium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27" t="55294" r="53346"/>
          <a:stretch/>
        </p:blipFill>
        <p:spPr bwMode="auto">
          <a:xfrm>
            <a:off x="175414" y="3616940"/>
            <a:ext cx="540933" cy="589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Рисунок 5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846" r="37029"/>
          <a:stretch/>
        </p:blipFill>
        <p:spPr>
          <a:xfrm>
            <a:off x="8661225" y="484355"/>
            <a:ext cx="266226" cy="8275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302354" y="677340"/>
            <a:ext cx="8153006" cy="70788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sz="2000" b="1" u="sng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Положение </a:t>
            </a:r>
            <a:r>
              <a:rPr lang="ru-RU" sz="2000" b="1" u="sng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 </a:t>
            </a:r>
            <a:r>
              <a:rPr lang="ru-RU" sz="2000" b="1" u="sng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социально-педагогической и психологической службе  учреждения образования </a:t>
            </a:r>
            <a:r>
              <a:rPr lang="ru-RU" sz="2000" b="1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</a:t>
            </a: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глава 3, пункт 16)</a:t>
            </a:r>
            <a:endParaRPr lang="ru-RU" sz="2000" b="1" u="sng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1567" y="4962886"/>
            <a:ext cx="8815299" cy="547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Заголовок 2"/>
          <p:cNvSpPr txBox="1">
            <a:spLocks/>
          </p:cNvSpPr>
          <p:nvPr/>
        </p:nvSpPr>
        <p:spPr>
          <a:xfrm>
            <a:off x="783774" y="4939040"/>
            <a:ext cx="8044490" cy="589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материалы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по организации и оказанию помощи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обучающимся </a:t>
            </a:r>
            <a:endParaRPr lang="ru-RU" sz="2000" b="0" dirty="0"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29" name="Picture 2" descr="Восклицательный знак красный логотип Premium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27" t="55294" r="53346"/>
          <a:stretch/>
        </p:blipFill>
        <p:spPr bwMode="auto">
          <a:xfrm>
            <a:off x="212939" y="4940472"/>
            <a:ext cx="540273" cy="58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Прямоугольник 30"/>
          <p:cNvSpPr/>
          <p:nvPr/>
        </p:nvSpPr>
        <p:spPr>
          <a:xfrm>
            <a:off x="201567" y="5630902"/>
            <a:ext cx="8815299" cy="547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Заголовок 2"/>
          <p:cNvSpPr txBox="1">
            <a:spLocks/>
          </p:cNvSpPr>
          <p:nvPr/>
        </p:nvSpPr>
        <p:spPr>
          <a:xfrm>
            <a:off x="783774" y="5607056"/>
            <a:ext cx="8044490" cy="589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отчеты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и аналитические материалы о реализации </a:t>
            </a:r>
          </a:p>
        </p:txBody>
      </p:sp>
      <p:pic>
        <p:nvPicPr>
          <p:cNvPr id="33" name="Picture 2" descr="Восклицательный знак красный логотип Premium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27" t="55294" r="53346"/>
          <a:stretch/>
        </p:blipFill>
        <p:spPr bwMode="auto">
          <a:xfrm>
            <a:off x="212939" y="5608488"/>
            <a:ext cx="540273" cy="58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Прямоугольник 33"/>
          <p:cNvSpPr/>
          <p:nvPr/>
        </p:nvSpPr>
        <p:spPr>
          <a:xfrm>
            <a:off x="188920" y="6275375"/>
            <a:ext cx="8815299" cy="547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Заголовок 2"/>
          <p:cNvSpPr txBox="1">
            <a:spLocks/>
          </p:cNvSpPr>
          <p:nvPr/>
        </p:nvSpPr>
        <p:spPr>
          <a:xfrm>
            <a:off x="771127" y="6251529"/>
            <a:ext cx="8044490" cy="589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138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журнал учета консультаций участников образовательного процесса</a:t>
            </a:r>
          </a:p>
        </p:txBody>
      </p:sp>
      <p:pic>
        <p:nvPicPr>
          <p:cNvPr id="37" name="Picture 2" descr="Восклицательный знак красный логотип Premium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27" t="55294" r="53346"/>
          <a:stretch/>
        </p:blipFill>
        <p:spPr bwMode="auto">
          <a:xfrm>
            <a:off x="200292" y="6252961"/>
            <a:ext cx="540273" cy="58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4865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534400" cy="78581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Примерный План работы социально-педагогической </a:t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>и психологической службы учреждения образования </a:t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>на </a:t>
            </a:r>
            <a:r>
              <a:rPr lang="ru-RU" sz="1800" dirty="0" err="1" smtClean="0">
                <a:solidFill>
                  <a:srgbClr val="C00000"/>
                </a:solidFill>
              </a:rPr>
              <a:t>_________уч</a:t>
            </a:r>
            <a:r>
              <a:rPr lang="ru-RU" sz="1800" dirty="0" smtClean="0">
                <a:solidFill>
                  <a:srgbClr val="C00000"/>
                </a:solidFill>
              </a:rPr>
              <a:t>. год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340768"/>
          <a:ext cx="9144001" cy="4701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524938"/>
                <a:gridCol w="538891"/>
                <a:gridCol w="538891"/>
                <a:gridCol w="615875"/>
                <a:gridCol w="692859"/>
                <a:gridCol w="923813"/>
                <a:gridCol w="769844"/>
                <a:gridCol w="538890"/>
              </a:tblGrid>
              <a:tr h="288032"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/>
                        <a:t>Направления </a:t>
                      </a:r>
                      <a:endParaRPr lang="ru-RU" sz="12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/>
                        <a:t>Содержание работы</a:t>
                      </a:r>
                      <a:endParaRPr lang="ru-RU" sz="1200" dirty="0"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/>
                        <a:t>Сроки</a:t>
                      </a:r>
                      <a:endParaRPr lang="ru-RU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71755" marR="316230" algn="ctr">
                        <a:spcAft>
                          <a:spcPts val="0"/>
                        </a:spcAft>
                      </a:pPr>
                      <a:r>
                        <a:rPr lang="ru-RU" sz="1000" dirty="0"/>
                        <a:t>Ответственные</a:t>
                      </a:r>
                      <a:endParaRPr lang="ru-RU" sz="900" dirty="0"/>
                    </a:p>
                    <a:p>
                      <a:pPr marL="71755" marR="316230"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(ФИО, должность специалиста)</a:t>
                      </a:r>
                      <a:endParaRPr lang="ru-RU" sz="9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521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50" dirty="0"/>
                        <a:t> С родителями</a:t>
                      </a:r>
                      <a:endParaRPr lang="ru-RU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50" dirty="0"/>
                        <a:t>С детьми</a:t>
                      </a:r>
                      <a:endParaRPr lang="ru-RU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50" dirty="0"/>
                        <a:t>С педагогами и </a:t>
                      </a:r>
                      <a:endParaRPr lang="ru-RU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50" dirty="0"/>
                        <a:t>  Со специалистами</a:t>
                      </a:r>
                      <a:endParaRPr lang="ru-RU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50" dirty="0"/>
                        <a:t>С учреждениями и организациями</a:t>
                      </a:r>
                      <a:endParaRPr lang="ru-RU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Информационно-аналитическая деятельность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Профилакти</a:t>
                      </a:r>
                      <a:r>
                        <a:rPr lang="en-US" sz="1600" dirty="0" err="1"/>
                        <a:t>ко</a:t>
                      </a:r>
                      <a:r>
                        <a:rPr lang="en-US" sz="1600" dirty="0"/>
                        <a:t>-</a:t>
                      </a:r>
                      <a:r>
                        <a:rPr lang="ru-RU" sz="1600" dirty="0"/>
                        <a:t>просветительская  деятельность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Диагностическая деятельность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Консультационная деятельность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Коррекционно-реабилитационная деятельность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Охранно-защитная деятельность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Методическая деятельность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Работа по повышению профессионального уровня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9940" name="Прямоугольник 5"/>
          <p:cNvSpPr>
            <a:spLocks noChangeArrowheads="1"/>
          </p:cNvSpPr>
          <p:nvPr/>
        </p:nvSpPr>
        <p:spPr bwMode="auto">
          <a:xfrm>
            <a:off x="179388" y="765175"/>
            <a:ext cx="26749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500">
                <a:solidFill>
                  <a:srgbClr val="0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Цель:</a:t>
            </a:r>
            <a:endParaRPr lang="ru-RU" altLang="ru-RU" sz="80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r>
              <a:rPr lang="ru-RU" altLang="ru-RU" sz="1500">
                <a:solidFill>
                  <a:srgbClr val="0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Задачи:</a:t>
            </a:r>
            <a:endParaRPr lang="ru-RU" altLang="ru-RU">
              <a:solidFill>
                <a:srgbClr val="00000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3013" name="Прямоугольник 6"/>
          <p:cNvSpPr>
            <a:spLocks noChangeArrowheads="1"/>
          </p:cNvSpPr>
          <p:nvPr/>
        </p:nvSpPr>
        <p:spPr bwMode="auto">
          <a:xfrm>
            <a:off x="0" y="6257925"/>
            <a:ext cx="8172450" cy="6000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100" b="1" i="1" u="sng" dirty="0">
                <a:solidFill>
                  <a:srgbClr val="C00000"/>
                </a:solidFill>
              </a:rPr>
              <a:t>Примечание</a:t>
            </a:r>
            <a:r>
              <a:rPr lang="ru-RU" sz="1100" b="1" i="1" dirty="0">
                <a:solidFill>
                  <a:srgbClr val="C00000"/>
                </a:solidFill>
              </a:rPr>
              <a:t>: Это примерный план, а не образец. План работы СППС на год составляется совместно специалистами службы на основе анализа работы в предыдущем учебном году. План является обязательным к исполнению.</a:t>
            </a:r>
          </a:p>
        </p:txBody>
      </p:sp>
    </p:spTree>
    <p:extLst>
      <p:ext uri="{BB962C8B-B14F-4D97-AF65-F5344CB8AC3E}">
        <p14:creationId xmlns:p14="http://schemas.microsoft.com/office/powerpoint/2010/main" xmlns="" val="17572352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437" y="39486"/>
            <a:ext cx="7886700" cy="453147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/>
                <a:latin typeface="Bahnschrift Condensed" panose="020B0502040204020203" pitchFamily="34" charset="0"/>
              </a:rPr>
              <a:t>Годовой план учреждения образования</a:t>
            </a:r>
            <a:endParaRPr lang="ru-RU" dirty="0">
              <a:solidFill>
                <a:srgbClr val="FF0000"/>
              </a:solidFill>
              <a:effectLst/>
              <a:latin typeface="Bahnschrift Condensed" panose="020B0502040204020203" pitchFamily="34" charset="0"/>
            </a:endParaRPr>
          </a:p>
        </p:txBody>
      </p:sp>
      <p:sp>
        <p:nvSpPr>
          <p:cNvPr id="28" name="AutoShape 4" descr="Восклицательный знак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55575" y="445681"/>
            <a:ext cx="8988425" cy="91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4 (или 5)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Воспитательная, идеологическая и социальная работа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0" y="1360611"/>
          <a:ext cx="9143999" cy="5663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8037"/>
                <a:gridCol w="2935374"/>
                <a:gridCol w="108394"/>
                <a:gridCol w="1397677"/>
                <a:gridCol w="1833983"/>
                <a:gridCol w="108394"/>
                <a:gridCol w="2092140"/>
              </a:tblGrid>
              <a:tr h="300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Мероприятие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Сроки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Ответственные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Отметка о выполнении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4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4.1. (или 5.1.) Идеологическое, гражданское и патриотическое воспитание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4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4.2. (или 5.2.) Духовно-нравственное, поликультурное и эстетическое воспитание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4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4.3. Формирование здорового образа жизни, ответственного и безопасного поведения учащихся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4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4.4. Профилактика противоправного поведения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2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4.5. Воспитание психологической культуры, потребности в развитии и саморазвитии личности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</a:tr>
              <a:tr h="15004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4.6. Социально-педагогическая поддержка и оказание психологической помощи обучающимся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</a:tr>
              <a:tr h="15004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4.7. Трудовое, профессиональное, экономическое и экологическое воспитание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</a:tr>
              <a:tr h="15004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4.8. Шестой школьный день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</a:tr>
              <a:tr h="15004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4.9. Семейное и гендерное воспитание (взаимодействие с семьей)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46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41938" marR="41938" marT="0" marB="0"/>
                </a:tc>
                <a:tc gridSpan="2"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41938" marR="41938" marT="0" marB="0"/>
                </a:tc>
                <a:tc gridSpan="2"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41938" marR="41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96148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5366400" cy="55155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Аналитический отчёт о работе СППС 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20____   год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836613"/>
            <a:ext cx="5580063" cy="56197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300" b="1" i="1" dirty="0" smtClean="0">
                <a:solidFill>
                  <a:srgbClr val="FF0000"/>
                </a:solidFill>
              </a:rPr>
              <a:t>Содержание аналитического отчета может быть следующим</a:t>
            </a:r>
            <a:r>
              <a:rPr lang="ru-RU" sz="1300" dirty="0" smtClean="0">
                <a:solidFill>
                  <a:srgbClr val="FF0000"/>
                </a:solidFill>
              </a:rPr>
              <a:t>: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1. Общие задачи и направления деятельности в году.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2. Анализ деятельности по направлениям:</a:t>
            </a:r>
          </a:p>
          <a:p>
            <a:pPr marL="6286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2.1 Информационно-аналитическая деятельность</a:t>
            </a:r>
          </a:p>
          <a:p>
            <a:pPr marL="6286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2.2 </a:t>
            </a:r>
            <a:r>
              <a:rPr lang="ru-RU" sz="1600" dirty="0" err="1" smtClean="0"/>
              <a:t>Профилактико-просветительская</a:t>
            </a:r>
            <a:r>
              <a:rPr lang="ru-RU" sz="1600" dirty="0" smtClean="0"/>
              <a:t> деятельность</a:t>
            </a:r>
          </a:p>
          <a:p>
            <a:pPr marL="6286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2.3 Диагностическая деятельность </a:t>
            </a:r>
          </a:p>
          <a:p>
            <a:pPr marL="6286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2.4 Консультационная деятельность</a:t>
            </a:r>
          </a:p>
          <a:p>
            <a:pPr marL="6286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2.5 Коррекционно-реабилитационная деятельность </a:t>
            </a:r>
          </a:p>
          <a:p>
            <a:pPr marL="6286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2.6  Охранно-защитная деятельность</a:t>
            </a:r>
          </a:p>
          <a:p>
            <a:pPr marL="6286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2.7  Методическая деятельность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3. Работа по повышению профессионального уровня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4. Анализ актуальных проблем профессиональной деятельности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5. Перспективные направления работы на следующий год.</a:t>
            </a:r>
            <a:br>
              <a:rPr lang="ru-RU" sz="1600" dirty="0" smtClean="0"/>
            </a:br>
            <a:endParaRPr lang="ru-RU" sz="16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Дата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Подпись</a:t>
            </a:r>
            <a:r>
              <a:rPr lang="ru-RU" sz="1600" i="1" dirty="0" smtClean="0"/>
              <a:t> </a:t>
            </a:r>
            <a:r>
              <a:rPr lang="ru-RU" sz="1600" dirty="0" smtClean="0"/>
              <a:t>педагога социального	          Ф. И. О.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Подпись педагога-психолога                          Ф. И. О.</a:t>
            </a:r>
            <a:endParaRPr lang="ru-RU" sz="1200" dirty="0" smtClean="0"/>
          </a:p>
          <a:p>
            <a:pPr marL="87313" indent="357188" fontAlgn="auto">
              <a:spcAft>
                <a:spcPts val="0"/>
              </a:spcAft>
              <a:buFont typeface="Wingdings 2"/>
              <a:buNone/>
              <a:defRPr/>
            </a:pPr>
            <a:endParaRPr lang="ru-RU" sz="1100" b="1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sz="11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08625" y="363538"/>
            <a:ext cx="3635375" cy="64944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7313" indent="357188" algn="just">
              <a:defRPr/>
            </a:pPr>
            <a:r>
              <a:rPr lang="ru-RU" sz="1300" b="1" i="1" dirty="0">
                <a:latin typeface="Arial" charset="0"/>
                <a:cs typeface="Arial" charset="0"/>
              </a:rPr>
              <a:t>Примечание: </a:t>
            </a:r>
            <a:r>
              <a:rPr lang="ru-RU" sz="1300" i="1" dirty="0">
                <a:solidFill>
                  <a:srgbClr val="C00000"/>
                </a:solidFill>
                <a:latin typeface="Arial" charset="0"/>
                <a:cs typeface="Arial" charset="0"/>
              </a:rPr>
              <a:t>отражаются </a:t>
            </a:r>
            <a:r>
              <a:rPr lang="ru-RU" sz="1300" i="1" dirty="0">
                <a:latin typeface="Arial" charset="0"/>
                <a:cs typeface="Arial" charset="0"/>
              </a:rPr>
              <a:t>все виды деятельности в соответствии с планом работы и выполненными работами вне плана (например, с журналами учета работ), качественно-количественные показатели по направлениям работы. Также </a:t>
            </a:r>
            <a:r>
              <a:rPr lang="ru-RU" sz="1300" i="1" dirty="0">
                <a:solidFill>
                  <a:srgbClr val="C00000"/>
                </a:solidFill>
                <a:latin typeface="Arial" charset="0"/>
                <a:cs typeface="Arial" charset="0"/>
              </a:rPr>
              <a:t>проводится </a:t>
            </a:r>
            <a:r>
              <a:rPr lang="ru-RU" sz="1300" i="1" dirty="0">
                <a:latin typeface="Arial" charset="0"/>
                <a:cs typeface="Arial" charset="0"/>
              </a:rPr>
              <a:t>анализ справок и представлений, полученных по результатам проверок контролирующих органов и организаций, протоколов поручений комиссии по делам несовершеннолетних, решений координационного совета по реализации Декрета Президента Республики Беларусь от 24 ноября 2006 г. № 18 «О дополнительных мерах по государственной защите детей в неблагополучных семьях» (далее – Декрет № 18). </a:t>
            </a:r>
          </a:p>
          <a:p>
            <a:pPr marL="87313" indent="357188" algn="just">
              <a:defRPr/>
            </a:pPr>
            <a:r>
              <a:rPr lang="ru-RU" sz="1300" i="1" dirty="0">
                <a:solidFill>
                  <a:srgbClr val="C00000"/>
                </a:solidFill>
                <a:latin typeface="Arial" charset="0"/>
                <a:cs typeface="Arial" charset="0"/>
              </a:rPr>
              <a:t>Анализируется</a:t>
            </a:r>
            <a:r>
              <a:rPr lang="ru-RU" sz="1300" i="1" dirty="0">
                <a:latin typeface="Arial" charset="0"/>
                <a:cs typeface="Arial" charset="0"/>
              </a:rPr>
              <a:t> выполнение поставленных на год задач. Специалисты </a:t>
            </a:r>
            <a:r>
              <a:rPr lang="ru-RU" sz="1300" i="1" dirty="0">
                <a:solidFill>
                  <a:srgbClr val="C00000"/>
                </a:solidFill>
                <a:latin typeface="Arial" charset="0"/>
                <a:cs typeface="Arial" charset="0"/>
              </a:rPr>
              <a:t>указывают </a:t>
            </a:r>
            <a:r>
              <a:rPr lang="ru-RU" sz="1300" i="1" dirty="0">
                <a:latin typeface="Arial" charset="0"/>
                <a:cs typeface="Arial" charset="0"/>
              </a:rPr>
              <a:t>свои </a:t>
            </a:r>
            <a:r>
              <a:rPr lang="ru-RU" sz="1300" i="1" u="sng" dirty="0">
                <a:latin typeface="Arial" charset="0"/>
                <a:cs typeface="Arial" charset="0"/>
              </a:rPr>
              <a:t>достижения,</a:t>
            </a:r>
            <a:r>
              <a:rPr lang="ru-RU" sz="1300" i="1" dirty="0">
                <a:latin typeface="Arial" charset="0"/>
                <a:cs typeface="Arial" charset="0"/>
              </a:rPr>
              <a:t> </a:t>
            </a:r>
            <a:r>
              <a:rPr lang="ru-RU" sz="1300" i="1" u="sng" dirty="0">
                <a:latin typeface="Arial" charset="0"/>
                <a:cs typeface="Arial" charset="0"/>
              </a:rPr>
              <a:t>эффективные формы работы</a:t>
            </a:r>
            <a:r>
              <a:rPr lang="ru-RU" sz="1300" i="1" dirty="0">
                <a:latin typeface="Arial" charset="0"/>
                <a:cs typeface="Arial" charset="0"/>
              </a:rPr>
              <a:t>, а также </a:t>
            </a:r>
            <a:r>
              <a:rPr lang="ru-RU" sz="1300" i="1" u="sng" dirty="0">
                <a:latin typeface="Arial" charset="0"/>
                <a:cs typeface="Arial" charset="0"/>
              </a:rPr>
              <a:t>возникшие затруднения, проблемы</a:t>
            </a:r>
            <a:r>
              <a:rPr lang="ru-RU" sz="1300" i="1" dirty="0">
                <a:latin typeface="Arial" charset="0"/>
                <a:cs typeface="Arial" charset="0"/>
              </a:rPr>
              <a:t>, которые необходимо решить в дальнейшем.</a:t>
            </a:r>
          </a:p>
          <a:p>
            <a:pPr marL="87313" indent="1588" algn="just">
              <a:defRPr/>
            </a:pPr>
            <a:r>
              <a:rPr lang="ru-RU" sz="1300" i="1" dirty="0">
                <a:latin typeface="Arial" charset="0"/>
                <a:cs typeface="Arial" charset="0"/>
              </a:rPr>
              <a:t>          Таким образом, с учётом новых инструментально-методических средств, которыми овладели специалисты за отчётный период, определяются перспективы  дальнейшей работы.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24128" y="0"/>
            <a:ext cx="341987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i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C00000"/>
                </a:solidFill>
                <a:ea typeface="+mj-ea"/>
                <a:cs typeface="+mj-cs"/>
              </a:rPr>
              <a:t>Требования к отчёту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06713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851</TotalTime>
  <Words>1243</Words>
  <Application>Microsoft Office PowerPoint</Application>
  <PresentationFormat>Экран (4:3)</PresentationFormat>
  <Paragraphs>371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Слайд 1</vt:lpstr>
      <vt:lpstr>Слайд 2</vt:lpstr>
      <vt:lpstr>Слайд 3</vt:lpstr>
      <vt:lpstr>НОРМАТИВНАЯ БАЗА СППС </vt:lpstr>
      <vt:lpstr>КЛАССИФИКАЦИЯ ПРАВОВЫХ АКТОВ</vt:lpstr>
      <vt:lpstr>ДОКУМЕНТАЦИЯ СППС УЧРЕЖДЕНИЯ ОБРАЗОВАНИЯ </vt:lpstr>
      <vt:lpstr>Примерный План работы социально-педагогической  и психологической службы учреждения образования  на _________уч. год</vt:lpstr>
      <vt:lpstr>Годовой план учреждения образования</vt:lpstr>
      <vt:lpstr>Аналитический отчёт о работе СППС  за 20____   год</vt:lpstr>
      <vt:lpstr>МЕТОДИЧЕСКИЕ МАТЕРИАЛЫ</vt:lpstr>
      <vt:lpstr>Слайд 11</vt:lpstr>
      <vt:lpstr>Сравнительный анализ правонарушений  и преступлений за 12 месяцев </vt:lpstr>
      <vt:lpstr>Слайд 13</vt:lpstr>
      <vt:lpstr>Методические рекомендации по организации деятельности совета учреждения образования по профилактике безнадзорности и правонарушений несовершеннолетних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pptforschool.ru</dc:creator>
  <cp:lastModifiedBy>Admin</cp:lastModifiedBy>
  <cp:revision>66</cp:revision>
  <dcterms:created xsi:type="dcterms:W3CDTF">2018-01-23T07:39:36Z</dcterms:created>
  <dcterms:modified xsi:type="dcterms:W3CDTF">2020-09-02T11:21:22Z</dcterms:modified>
</cp:coreProperties>
</file>